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594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rupin.MSK\Desktop\&#1050;&#1085;&#1080;&#1075;&#1072;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2046161537606968E-2"/>
          <c:y val="3.8672340086275112E-2"/>
          <c:w val="0.95590767692478729"/>
          <c:h val="0.8039832787113055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Наши ресурсы</c:v>
                </c:pt>
              </c:strCache>
            </c:strRef>
          </c:tx>
          <c:dPt>
            <c:idx val="1"/>
            <c:spPr>
              <a:solidFill>
                <a:srgbClr val="FF9966"/>
              </a:solidFill>
            </c:spPr>
          </c:dPt>
          <c:cat>
            <c:strRef>
              <c:f>Лист1!$A$2:$A$5</c:f>
              <c:strCache>
                <c:ptCount val="4"/>
                <c:pt idx="0">
                  <c:v>Время</c:v>
                </c:pt>
                <c:pt idx="1">
                  <c:v>Деньги</c:v>
                </c:pt>
                <c:pt idx="2">
                  <c:v>Здоровье</c:v>
                </c:pt>
                <c:pt idx="3">
                  <c:v>Силы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</c:ser>
      </c:pie3DChart>
    </c:plotArea>
    <c:legend>
      <c:legendPos val="b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Наши ресурсы</c:v>
                </c:pt>
              </c:strCache>
            </c:strRef>
          </c:tx>
          <c:explosion val="3"/>
          <c:dPt>
            <c:idx val="0"/>
            <c:explosion val="0"/>
          </c:dPt>
          <c:dPt>
            <c:idx val="1"/>
            <c:explosion val="0"/>
            <c:spPr>
              <a:solidFill>
                <a:srgbClr val="FF9966"/>
              </a:solidFill>
            </c:spPr>
          </c:dPt>
          <c:dPt>
            <c:idx val="2"/>
            <c:explosion val="0"/>
          </c:dPt>
          <c:dPt>
            <c:idx val="3"/>
            <c:explosion val="0"/>
          </c:dPt>
          <c:cat>
            <c:strRef>
              <c:f>Лист1!$A$2:$A$5</c:f>
              <c:strCache>
                <c:ptCount val="4"/>
                <c:pt idx="0">
                  <c:v>Время</c:v>
                </c:pt>
                <c:pt idx="1">
                  <c:v>Деньги</c:v>
                </c:pt>
                <c:pt idx="2">
                  <c:v>Здоровье</c:v>
                </c:pt>
                <c:pt idx="3">
                  <c:v>Силы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</c:v>
                </c:pt>
                <c:pt idx="1">
                  <c:v>80</c:v>
                </c:pt>
                <c:pt idx="2">
                  <c:v>6</c:v>
                </c:pt>
                <c:pt idx="3">
                  <c:v>6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b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6.7673767242236338E-2"/>
          <c:y val="4.5711318814038657E-2"/>
          <c:w val="0.88542281480261953"/>
          <c:h val="0.8557677165354338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Лист1!$W$39</c:f>
              <c:strCache>
                <c:ptCount val="1"/>
                <c:pt idx="0">
                  <c:v>Прирост объема, %</c:v>
                </c:pt>
              </c:strCache>
            </c:strRef>
          </c:tx>
          <c:dLbls>
            <c:dLbl>
              <c:idx val="0"/>
              <c:layout>
                <c:manualLayout>
                  <c:x val="-2.1200485548678009E-17"/>
                  <c:y val="1.3888888888888911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 baseline="0"/>
                </a:pPr>
                <a:endParaRPr lang="ru-RU"/>
              </a:p>
            </c:txPr>
            <c:showVal val="1"/>
          </c:dLbls>
          <c:cat>
            <c:strRef>
              <c:f>Лист1!$X$38:$AB$38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Лист1!$X$39:$AB$39</c:f>
              <c:numCache>
                <c:formatCode>General</c:formatCode>
                <c:ptCount val="5"/>
                <c:pt idx="0">
                  <c:v>67.900000000000006</c:v>
                </c:pt>
                <c:pt idx="1">
                  <c:v>18.600000000000001</c:v>
                </c:pt>
                <c:pt idx="2">
                  <c:v>22.4</c:v>
                </c:pt>
                <c:pt idx="3">
                  <c:v>10.1</c:v>
                </c:pt>
                <c:pt idx="4">
                  <c:v>4.4000000000000004</c:v>
                </c:pt>
              </c:numCache>
            </c:numRef>
          </c:val>
        </c:ser>
        <c:ser>
          <c:idx val="1"/>
          <c:order val="1"/>
          <c:tx>
            <c:strRef>
              <c:f>Лист1!$W$40</c:f>
              <c:strCache>
                <c:ptCount val="1"/>
                <c:pt idx="0">
                  <c:v>Прирост численности, %</c:v>
                </c:pt>
              </c:strCache>
            </c:strRef>
          </c:tx>
          <c:spPr>
            <a:solidFill>
              <a:srgbClr val="FF9966"/>
            </a:solidFill>
          </c:spPr>
          <c:dLbls>
            <c:dLbl>
              <c:idx val="0"/>
              <c:layout>
                <c:manualLayout>
                  <c:x val="2.7003700368575103E-2"/>
                  <c:y val="-5.6895559991542183E-3"/>
                </c:manualLayout>
              </c:layout>
              <c:showVal val="1"/>
            </c:dLbl>
            <c:dLbl>
              <c:idx val="1"/>
              <c:layout>
                <c:manualLayout>
                  <c:x val="1.8502455672869327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3.3192096589657681E-2"/>
                  <c:y val="-5.6893320097050172E-3"/>
                </c:manualLayout>
              </c:layout>
              <c:showVal val="1"/>
            </c:dLbl>
            <c:dLbl>
              <c:idx val="3"/>
              <c:layout>
                <c:manualLayout>
                  <c:x val="2.7003700368575075E-2"/>
                  <c:y val="-2.8446660048525086E-3"/>
                </c:manualLayout>
              </c:layout>
              <c:showVal val="1"/>
            </c:dLbl>
            <c:dLbl>
              <c:idx val="4"/>
              <c:layout>
                <c:manualLayout>
                  <c:x val="1.6189648713760645E-2"/>
                  <c:y val="8.4875562720133801E-17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 baseline="0"/>
                </a:pPr>
                <a:endParaRPr lang="ru-RU"/>
              </a:p>
            </c:txPr>
            <c:showVal val="1"/>
          </c:dLbls>
          <c:cat>
            <c:strRef>
              <c:f>Лист1!$X$38:$AB$38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Лист1!$X$40:$AB$40</c:f>
              <c:numCache>
                <c:formatCode>General</c:formatCode>
                <c:ptCount val="5"/>
                <c:pt idx="0">
                  <c:v>48.9</c:v>
                </c:pt>
                <c:pt idx="1">
                  <c:v>6.5</c:v>
                </c:pt>
                <c:pt idx="2">
                  <c:v>21.1</c:v>
                </c:pt>
                <c:pt idx="3">
                  <c:v>10.9</c:v>
                </c:pt>
                <c:pt idx="4">
                  <c:v>8.8000000000000007</c:v>
                </c:pt>
              </c:numCache>
            </c:numRef>
          </c:val>
        </c:ser>
        <c:shape val="box"/>
        <c:axId val="105217024"/>
        <c:axId val="105227008"/>
        <c:axId val="0"/>
      </c:bar3DChart>
      <c:catAx>
        <c:axId val="105217024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 i="0" baseline="0"/>
            </a:pPr>
            <a:endParaRPr lang="ru-RU"/>
          </a:p>
        </c:txPr>
        <c:crossAx val="105227008"/>
        <c:crosses val="autoZero"/>
        <c:auto val="1"/>
        <c:lblAlgn val="ctr"/>
        <c:lblOffset val="100"/>
      </c:catAx>
      <c:valAx>
        <c:axId val="10522700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 b="1" i="0" baseline="0"/>
            </a:pPr>
            <a:endParaRPr lang="ru-RU"/>
          </a:p>
        </c:txPr>
        <c:crossAx val="1052170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843063246384047"/>
          <c:y val="0.16310374116137641"/>
          <c:w val="0.33853804255667497"/>
          <c:h val="0.18984762321376492"/>
        </c:manualLayout>
      </c:layout>
      <c:spPr>
        <a:gradFill>
          <a:gsLst>
            <a:gs pos="0">
              <a:srgbClr val="5E9EFF"/>
            </a:gs>
            <a:gs pos="4000">
              <a:srgbClr val="85C2FF"/>
            </a:gs>
            <a:gs pos="46000">
              <a:srgbClr val="C4D6EB"/>
            </a:gs>
            <a:gs pos="100000">
              <a:srgbClr val="FFEBFA"/>
            </a:gs>
          </a:gsLst>
          <a:lin ang="5400000" scaled="0"/>
        </a:gradFill>
      </c:spPr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4D0AB-E496-493B-958A-3C1C842A3819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C0740-7B14-4483-9D18-3535BE3E7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A2FE0-5B22-428E-82E7-70F05037991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67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A2FE0-5B22-428E-82E7-70F05037991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67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A2FE0-5B22-428E-82E7-70F05037991E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67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9063-0E75-4220-A51A-EB2AAD1FB3EA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7ECBA-59BB-4211-8697-A39C0E88D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9063-0E75-4220-A51A-EB2AAD1FB3EA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7ECBA-59BB-4211-8697-A39C0E88D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9063-0E75-4220-A51A-EB2AAD1FB3EA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7ECBA-59BB-4211-8697-A39C0E88D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9063-0E75-4220-A51A-EB2AAD1FB3EA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7ECBA-59BB-4211-8697-A39C0E88D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9063-0E75-4220-A51A-EB2AAD1FB3EA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7ECBA-59BB-4211-8697-A39C0E88D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9063-0E75-4220-A51A-EB2AAD1FB3EA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7ECBA-59BB-4211-8697-A39C0E88D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9063-0E75-4220-A51A-EB2AAD1FB3EA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7ECBA-59BB-4211-8697-A39C0E88D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9063-0E75-4220-A51A-EB2AAD1FB3EA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7ECBA-59BB-4211-8697-A39C0E88D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9063-0E75-4220-A51A-EB2AAD1FB3EA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7ECBA-59BB-4211-8697-A39C0E88D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9063-0E75-4220-A51A-EB2AAD1FB3EA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7ECBA-59BB-4211-8697-A39C0E88D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9063-0E75-4220-A51A-EB2AAD1FB3EA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7ECBA-59BB-4211-8697-A39C0E88D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29063-0E75-4220-A51A-EB2AAD1FB3EA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7ECBA-59BB-4211-8697-A39C0E88D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24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7129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Результаты года.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Динамика структур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2046446"/>
            <a:ext cx="6552728" cy="31107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&gt;</a:t>
            </a:r>
            <a:r>
              <a:rPr lang="en-US" sz="3200" b="1" dirty="0" smtClean="0"/>
              <a:t> 93 </a:t>
            </a:r>
            <a:r>
              <a:rPr lang="ru-RU" sz="3200" b="1" dirty="0" smtClean="0"/>
              <a:t>тыс. новых Участников</a:t>
            </a:r>
          </a:p>
          <a:p>
            <a:pPr marL="457200" indent="-457200" algn="ctr">
              <a:buFont typeface="Wingdings"/>
              <a:buChar char="Ø"/>
            </a:pPr>
            <a:endParaRPr lang="ru-RU" sz="3200" b="1" dirty="0" smtClean="0"/>
          </a:p>
          <a:p>
            <a:pPr algn="ctr"/>
            <a:r>
              <a:rPr lang="en-US" sz="3200" b="1" dirty="0" smtClean="0"/>
              <a:t>~ 6 </a:t>
            </a:r>
            <a:r>
              <a:rPr lang="ru-RU" sz="3200" b="1" dirty="0" smtClean="0"/>
              <a:t>тыс. новых Руководителей</a:t>
            </a:r>
          </a:p>
          <a:p>
            <a:pPr algn="ctr"/>
            <a:endParaRPr lang="ru-RU" sz="3200" b="1" dirty="0" smtClean="0"/>
          </a:p>
          <a:p>
            <a:pPr algn="ctr"/>
            <a:r>
              <a:rPr lang="ru-RU" sz="3200" b="1" dirty="0" smtClean="0"/>
              <a:t>60 новых Ведущих Руководителей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1179532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Программа «Золотое Руно»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2046446"/>
            <a:ext cx="6552728" cy="31107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 автомобиля</a:t>
            </a:r>
          </a:p>
          <a:p>
            <a:pPr marL="457200" indent="-457200" algn="ctr">
              <a:buFont typeface="Wingdings"/>
              <a:buChar char="Ø"/>
            </a:pPr>
            <a:endParaRPr lang="ru-RU" sz="3200" b="1" dirty="0" smtClean="0"/>
          </a:p>
          <a:p>
            <a:pPr algn="ctr"/>
            <a:r>
              <a:rPr lang="ru-RU" sz="3200" b="1" dirty="0" smtClean="0"/>
              <a:t>120 путевок на курорты</a:t>
            </a:r>
          </a:p>
          <a:p>
            <a:pPr algn="ctr"/>
            <a:endParaRPr lang="ru-RU" sz="3200" b="1" dirty="0" smtClean="0"/>
          </a:p>
          <a:p>
            <a:pPr algn="ctr"/>
            <a:r>
              <a:rPr lang="en-US" sz="3200" b="1" dirty="0" smtClean="0"/>
              <a:t>&gt; </a:t>
            </a:r>
            <a:r>
              <a:rPr lang="ru-RU" sz="3200" b="1" dirty="0" smtClean="0"/>
              <a:t>6 000 000 руб. компенсаций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273103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139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Программа </a:t>
            </a:r>
            <a:r>
              <a:rPr lang="ru-RU" sz="3200" b="1" dirty="0">
                <a:solidFill>
                  <a:srgbClr val="002060"/>
                </a:solidFill>
              </a:rPr>
              <a:t>«Профессионал АРГО</a:t>
            </a:r>
            <a:r>
              <a:rPr lang="ru-RU" sz="3200" b="1" dirty="0" smtClean="0">
                <a:solidFill>
                  <a:srgbClr val="002060"/>
                </a:solidFill>
              </a:rPr>
              <a:t>»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Результаты победителей по группам</a:t>
            </a:r>
            <a:endParaRPr lang="ru-RU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60970450"/>
              </p:ext>
            </p:extLst>
          </p:nvPr>
        </p:nvGraphicFramePr>
        <p:xfrm>
          <a:off x="467544" y="2132856"/>
          <a:ext cx="820891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91018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АРГО сегодня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355170"/>
            <a:ext cx="8568951" cy="5260360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</a:rPr>
              <a:t>Сотни сильных лидеров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</a:rPr>
              <a:t>Более 700 продуктов от 30 производителей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</a:rPr>
              <a:t>Десятки </a:t>
            </a:r>
            <a:r>
              <a:rPr lang="ru-RU" sz="2400" b="1" dirty="0" err="1" smtClean="0">
                <a:solidFill>
                  <a:srgbClr val="002060"/>
                </a:solidFill>
              </a:rPr>
              <a:t>брендированных</a:t>
            </a:r>
            <a:r>
              <a:rPr lang="ru-RU" sz="2400" b="1" dirty="0" smtClean="0">
                <a:solidFill>
                  <a:srgbClr val="002060"/>
                </a:solidFill>
              </a:rPr>
              <a:t> мероприятий и методик работы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</a:rPr>
              <a:t>Корпоративные программы обучения Академия АРГО и Профессионал АРГО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</a:rPr>
              <a:t>Более 500 Информационных Центров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</a:rPr>
              <a:t>32 Региональных Лидерских Совета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</a:rPr>
              <a:t>Множество традиций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</a:rPr>
              <a:t>Социальная идея «Сбережение народа»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</a:rPr>
              <a:t>Молодежное движение АРГО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530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71600" y="329566"/>
            <a:ext cx="7272808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Наши возможности</a:t>
            </a:r>
            <a:endParaRPr lang="ru-RU" sz="3600" b="1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132856"/>
            <a:ext cx="7992888" cy="2937926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</a:rPr>
              <a:t>Мы находимся в благоприятной ситуации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</a:rPr>
              <a:t>У нас есть много разнообразных инструментов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</a:rPr>
              <a:t>У нас огромный человеческий и научный потенциал</a:t>
            </a:r>
          </a:p>
        </p:txBody>
      </p:sp>
    </p:spTree>
    <p:extLst>
      <p:ext uri="{BB962C8B-B14F-4D97-AF65-F5344CB8AC3E}">
        <p14:creationId xmlns:p14="http://schemas.microsoft.com/office/powerpoint/2010/main" xmlns="" val="219250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59632" y="329566"/>
            <a:ext cx="662473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Поможем России!</a:t>
            </a:r>
            <a:endParaRPr lang="ru-RU" sz="3600" b="1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18864" y="2059096"/>
            <a:ext cx="8229600" cy="3270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«Главное сейчас – дать гражданам возможность раскрыть себя. Свобода для развития в экономике, социальной сфере, в гражданских инициативах – это лучший ответ как на внешние ограничения, так и на наши внутренние проблемы.»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>В.В. Путин, Обращение к Федеральному Собранию 04.12.2014</a:t>
            </a:r>
            <a:endParaRPr lang="ru-RU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256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71600" y="329566"/>
            <a:ext cx="7272808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Наша цель</a:t>
            </a:r>
            <a:endParaRPr lang="ru-RU" sz="3600" b="1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2478494"/>
            <a:ext cx="7128792" cy="1987421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1 </a:t>
            </a:r>
            <a:r>
              <a:rPr lang="ru-RU" sz="3600" b="1" dirty="0">
                <a:solidFill>
                  <a:schemeClr val="bg1"/>
                </a:solidFill>
              </a:rPr>
              <a:t>000 000 участников, </a:t>
            </a:r>
          </a:p>
          <a:p>
            <a:pPr algn="ctr"/>
            <a:r>
              <a:rPr lang="ru-RU" sz="3600" b="1" dirty="0">
                <a:solidFill>
                  <a:schemeClr val="bg1"/>
                </a:solidFill>
              </a:rPr>
              <a:t>которые улучшат историю страны!</a:t>
            </a:r>
          </a:p>
        </p:txBody>
      </p:sp>
    </p:spTree>
    <p:extLst>
      <p:ext uri="{BB962C8B-B14F-4D97-AF65-F5344CB8AC3E}">
        <p14:creationId xmlns:p14="http://schemas.microsoft.com/office/powerpoint/2010/main" xmlns="" val="214670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4288" y="2824133"/>
            <a:ext cx="9180512" cy="1296144"/>
          </a:xfrm>
          <a:prstGeom prst="rect">
            <a:avLst/>
          </a:prstGeom>
          <a:solidFill>
            <a:schemeClr val="accent1">
              <a:lumMod val="75000"/>
              <a:alpha val="69000"/>
            </a:schemeClr>
          </a:solidFill>
          <a:ln w="9525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СПАСИБО ЗА ВНИМАНИЕ!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763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Почему люди приходят в АРГО?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960037"/>
            <a:ext cx="6552728" cy="2937926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Дефицит здоровья</a:t>
            </a:r>
          </a:p>
          <a:p>
            <a:pPr marL="180000" algn="ctr">
              <a:spcBef>
                <a:spcPts val="600"/>
              </a:spcBef>
            </a:pPr>
            <a:r>
              <a:rPr lang="ru-RU" sz="3200" b="1" dirty="0" smtClean="0">
                <a:solidFill>
                  <a:srgbClr val="002060"/>
                </a:solidFill>
              </a:rPr>
              <a:t>Дефицит денег </a:t>
            </a:r>
          </a:p>
          <a:p>
            <a:pPr marL="180000" algn="ctr">
              <a:spcBef>
                <a:spcPts val="600"/>
              </a:spcBef>
            </a:pPr>
            <a:r>
              <a:rPr lang="ru-RU" sz="3200" b="1" dirty="0">
                <a:solidFill>
                  <a:srgbClr val="002060"/>
                </a:solidFill>
              </a:rPr>
              <a:t>Дефицит общения</a:t>
            </a:r>
          </a:p>
          <a:p>
            <a:pPr marL="180000" algn="ctr">
              <a:spcBef>
                <a:spcPts val="600"/>
              </a:spcBef>
            </a:pPr>
            <a:r>
              <a:rPr lang="ru-RU" sz="3200" b="1" dirty="0" smtClean="0">
                <a:solidFill>
                  <a:srgbClr val="002060"/>
                </a:solidFill>
              </a:rPr>
              <a:t>Дефицит времени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2335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4422" y="1873628"/>
            <a:ext cx="8208912" cy="2765106"/>
          </a:xfrm>
          <a:prstGeom prst="rect">
            <a:avLst/>
          </a:prstGeom>
          <a:gradFill flip="none" rotWithShape="1">
            <a:gsLst>
              <a:gs pos="0">
                <a:srgbClr val="FF9999"/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Девиз структурного бизнеса:</a:t>
            </a:r>
            <a:r>
              <a:rPr lang="ru-RU" sz="4800" b="1" dirty="0" smtClean="0">
                <a:solidFill>
                  <a:srgbClr val="C00000"/>
                </a:solidFill>
              </a:rPr>
              <a:t/>
            </a:r>
            <a:br>
              <a:rPr lang="ru-RU" sz="4800" b="1" dirty="0" smtClean="0">
                <a:solidFill>
                  <a:srgbClr val="C00000"/>
                </a:solidFill>
              </a:rPr>
            </a:br>
            <a:r>
              <a:rPr lang="ru-RU" sz="4800" b="1" dirty="0" smtClean="0">
                <a:solidFill>
                  <a:srgbClr val="C00000"/>
                </a:solidFill>
              </a:rPr>
              <a:t>Деньги и Свобода!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873628"/>
            <a:ext cx="9144000" cy="2765106"/>
          </a:xfrm>
          <a:prstGeom prst="rect">
            <a:avLst/>
          </a:prstGeom>
          <a:gradFill>
            <a:gsLst>
              <a:gs pos="0">
                <a:srgbClr val="5E9EFF"/>
              </a:gs>
              <a:gs pos="18000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Девиз АРГО:</a:t>
            </a:r>
            <a:br>
              <a:rPr lang="ru-RU" sz="4800" b="1" dirty="0" smtClean="0">
                <a:solidFill>
                  <a:srgbClr val="002060"/>
                </a:solidFill>
              </a:rPr>
            </a:br>
            <a:r>
              <a:rPr lang="ru-RU" sz="4800" b="1" dirty="0" smtClean="0">
                <a:solidFill>
                  <a:srgbClr val="002060"/>
                </a:solidFill>
              </a:rPr>
              <a:t>Здоровье и Успех!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3599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4288" y="2046447"/>
            <a:ext cx="9180512" cy="2505878"/>
          </a:xfrm>
          <a:prstGeom prst="rect">
            <a:avLst/>
          </a:prstGeom>
          <a:solidFill>
            <a:srgbClr val="FF0066">
              <a:alpha val="69000"/>
            </a:srgbClr>
          </a:solidFill>
          <a:ln w="9525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Девиз структурного бизнеса АРГО: </a:t>
            </a:r>
            <a:r>
              <a:rPr lang="ru-RU" sz="4800" b="1" dirty="0" smtClean="0">
                <a:solidFill>
                  <a:schemeClr val="bg1"/>
                </a:solidFill>
              </a:rPr>
              <a:t>Успех и Свобода!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4982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" y="274637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Ресурсы человека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1291177829"/>
              </p:ext>
            </p:extLst>
          </p:nvPr>
        </p:nvGraphicFramePr>
        <p:xfrm>
          <a:off x="1331640" y="1787216"/>
          <a:ext cx="6336704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211534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3904803273"/>
              </p:ext>
            </p:extLst>
          </p:nvPr>
        </p:nvGraphicFramePr>
        <p:xfrm>
          <a:off x="1332000" y="1788480"/>
          <a:ext cx="6336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467544" y="45751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002060"/>
                </a:solidFill>
              </a:rPr>
              <a:t>Иррациональность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984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91880" y="1095941"/>
            <a:ext cx="5184576" cy="341632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Люди </a:t>
            </a:r>
            <a:r>
              <a:rPr lang="ru-RU" sz="2400" b="1" dirty="0">
                <a:solidFill>
                  <a:srgbClr val="002060"/>
                </a:solidFill>
              </a:rPr>
              <a:t>тратят свое здоровье, чтобы </a:t>
            </a:r>
            <a:r>
              <a:rPr lang="ru-RU" sz="2400" b="1" dirty="0" smtClean="0">
                <a:solidFill>
                  <a:srgbClr val="002060"/>
                </a:solidFill>
              </a:rPr>
              <a:t>заработать </a:t>
            </a:r>
            <a:r>
              <a:rPr lang="ru-RU" sz="2400" b="1" dirty="0">
                <a:solidFill>
                  <a:srgbClr val="002060"/>
                </a:solidFill>
              </a:rPr>
              <a:t>деньги, а затем тратят </a:t>
            </a:r>
            <a:r>
              <a:rPr lang="ru-RU" sz="2400" b="1" dirty="0" smtClean="0">
                <a:solidFill>
                  <a:srgbClr val="002060"/>
                </a:solidFill>
              </a:rPr>
              <a:t>деньги</a:t>
            </a:r>
            <a:r>
              <a:rPr lang="ru-RU" sz="2400" b="1" dirty="0">
                <a:solidFill>
                  <a:srgbClr val="002060"/>
                </a:solidFill>
              </a:rPr>
              <a:t>, чтобы восстановить здоровье. </a:t>
            </a:r>
            <a:r>
              <a:rPr lang="ru-RU" sz="2400" b="1" dirty="0" smtClean="0">
                <a:solidFill>
                  <a:srgbClr val="002060"/>
                </a:solidFill>
              </a:rPr>
              <a:t>Нервно </a:t>
            </a:r>
            <a:r>
              <a:rPr lang="ru-RU" sz="2400" b="1" dirty="0">
                <a:solidFill>
                  <a:srgbClr val="002060"/>
                </a:solidFill>
              </a:rPr>
              <a:t>думая о будущем, они </a:t>
            </a:r>
            <a:r>
              <a:rPr lang="ru-RU" sz="2400" b="1" dirty="0" smtClean="0">
                <a:solidFill>
                  <a:srgbClr val="002060"/>
                </a:solidFill>
              </a:rPr>
              <a:t>забывают </a:t>
            </a:r>
            <a:r>
              <a:rPr lang="ru-RU" sz="2400" b="1" dirty="0">
                <a:solidFill>
                  <a:srgbClr val="002060"/>
                </a:solidFill>
              </a:rPr>
              <a:t>о настоящем, так что не живут ни в настоящем, ни ради будущего. Они живут так, как будто никогда не умрут, а когда умирают, понимают, что никогда и не </a:t>
            </a:r>
            <a:r>
              <a:rPr lang="ru-RU" sz="2400" b="1" dirty="0" smtClean="0">
                <a:solidFill>
                  <a:srgbClr val="002060"/>
                </a:solidFill>
              </a:rPr>
              <a:t>жили.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211025"/>
            <a:ext cx="2448272" cy="316848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73336" y="4552325"/>
            <a:ext cx="17688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002060"/>
                </a:solidFill>
              </a:rPr>
              <a:t>Конфуций</a:t>
            </a:r>
            <a:endParaRPr lang="ru-RU" sz="28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6796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2060"/>
                </a:solidFill>
              </a:rPr>
              <a:t>Аргономика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398716"/>
            <a:ext cx="8352928" cy="347787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2200" b="1" i="1" dirty="0" err="1" smtClean="0">
                <a:solidFill>
                  <a:srgbClr val="002060"/>
                </a:solidFill>
              </a:rPr>
              <a:t>Аргономика</a:t>
            </a:r>
            <a:r>
              <a:rPr lang="ru-RU" sz="2200" b="1" i="1" dirty="0" smtClean="0">
                <a:solidFill>
                  <a:srgbClr val="002060"/>
                </a:solidFill>
              </a:rPr>
              <a:t> </a:t>
            </a:r>
            <a:r>
              <a:rPr lang="ru-RU" sz="2200" i="1" dirty="0" smtClean="0">
                <a:solidFill>
                  <a:srgbClr val="002060"/>
                </a:solidFill>
              </a:rPr>
              <a:t>– принцип синергетического объединения, рационального и эффективного использования основных ресурсов Компании АРГО и ресурсов участника Компании АРГО для достижения максимально возможных результатов в укреплении здоровья и повышения материального благосостояния.</a:t>
            </a:r>
          </a:p>
          <a:p>
            <a:endParaRPr lang="ru-RU" sz="2200" i="1" dirty="0" smtClean="0">
              <a:solidFill>
                <a:srgbClr val="002060"/>
              </a:solidFill>
            </a:endParaRPr>
          </a:p>
          <a:p>
            <a:r>
              <a:rPr lang="ru-RU" sz="2200" i="1" dirty="0" smtClean="0">
                <a:solidFill>
                  <a:srgbClr val="002060"/>
                </a:solidFill>
              </a:rPr>
              <a:t>Под ресурсами Компании АРГО подразумеваются социальные, оздоровительные и маркетинговые возможности, предоставляемые Компанией, а под ресурсами участника – его личное время, здоровье и финансовые возможности.</a:t>
            </a:r>
            <a:endParaRPr lang="ru-RU" sz="22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9735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Результаты года.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Объем товарооборота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2132856"/>
            <a:ext cx="6552728" cy="26786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~ </a:t>
            </a:r>
            <a:r>
              <a:rPr lang="ru-RU" sz="3200" b="1" dirty="0" smtClean="0"/>
              <a:t>120 млн. баллов</a:t>
            </a:r>
          </a:p>
          <a:p>
            <a:pPr algn="ctr"/>
            <a:endParaRPr lang="ru-RU" sz="3200" b="1" dirty="0" smtClean="0"/>
          </a:p>
          <a:p>
            <a:pPr algn="ctr"/>
            <a:r>
              <a:rPr lang="en-US" sz="3200" b="1" dirty="0" smtClean="0"/>
              <a:t>~ </a:t>
            </a:r>
            <a:r>
              <a:rPr lang="ru-RU" sz="3200" b="1" dirty="0" smtClean="0"/>
              <a:t>5,8 млн. единиц продукции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31246298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296</Words>
  <Application>Microsoft Office PowerPoint</Application>
  <PresentationFormat>Экран (4:3)</PresentationFormat>
  <Paragraphs>63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Почему люди приходят в АРГО?</vt:lpstr>
      <vt:lpstr>Слайд 3</vt:lpstr>
      <vt:lpstr>Слайд 4</vt:lpstr>
      <vt:lpstr>Ресурсы человека</vt:lpstr>
      <vt:lpstr>Слайд 6</vt:lpstr>
      <vt:lpstr>Слайд 7</vt:lpstr>
      <vt:lpstr>Аргономика</vt:lpstr>
      <vt:lpstr>Результаты года. Объем товарооборота</vt:lpstr>
      <vt:lpstr>Результаты года. Динамика структур</vt:lpstr>
      <vt:lpstr>Программа «Золотое Руно» </vt:lpstr>
      <vt:lpstr>Программа «Профессионал АРГО» Результаты победителей по группам</vt:lpstr>
      <vt:lpstr>АРГО сегодня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Андрей</cp:lastModifiedBy>
  <cp:revision>2</cp:revision>
  <dcterms:created xsi:type="dcterms:W3CDTF">2015-09-21T05:30:52Z</dcterms:created>
  <dcterms:modified xsi:type="dcterms:W3CDTF">2015-09-21T14:03:15Z</dcterms:modified>
</cp:coreProperties>
</file>